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3" r:id="rId2"/>
    <p:sldId id="1136" r:id="rId3"/>
    <p:sldId id="1291" r:id="rId4"/>
    <p:sldId id="1294" r:id="rId5"/>
    <p:sldId id="1295" r:id="rId6"/>
    <p:sldId id="1296" r:id="rId7"/>
    <p:sldId id="1297" r:id="rId8"/>
    <p:sldId id="1298" r:id="rId9"/>
    <p:sldId id="1292" r:id="rId10"/>
    <p:sldId id="1299" r:id="rId11"/>
    <p:sldId id="1300" r:id="rId12"/>
    <p:sldId id="1301" r:id="rId13"/>
    <p:sldId id="1302" r:id="rId14"/>
    <p:sldId id="1303" r:id="rId15"/>
    <p:sldId id="1293" r:id="rId16"/>
    <p:sldId id="1304" r:id="rId17"/>
    <p:sldId id="1305" r:id="rId18"/>
    <p:sldId id="1306" r:id="rId19"/>
    <p:sldId id="1307" r:id="rId20"/>
    <p:sldId id="1308" r:id="rId21"/>
    <p:sldId id="1309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78828"/>
  </p:normalViewPr>
  <p:slideViewPr>
    <p:cSldViewPr snapToGrid="0" showGuides="1">
      <p:cViewPr varScale="1">
        <p:scale>
          <a:sx n="102" d="100"/>
          <a:sy n="102" d="100"/>
        </p:scale>
        <p:origin x="1352" y="176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7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0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dall-e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zh.wikipedia.org/zh-cn/%E8%8B%B9%E6%9E%9C%E5%85%AC%E5%8F%B8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google-research/bert/blob/master/multilingual.md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社会计算与信息检索研究中心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" descr="2021-07-09 13:43:53.173000">
            <a:extLst>
              <a:ext uri="{FF2B5EF4-FFF2-40B4-BE49-F238E27FC236}">
                <a16:creationId xmlns:a16="http://schemas.microsoft.com/office/drawing/2014/main" id="{4FD97918-AA9B-5F4D-BE36-7ABD1849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66" y="-1"/>
            <a:ext cx="2454234" cy="255968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EE9EB20-D55C-4448-9C93-B85B13038812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多模态融合的预训练模型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91A37-A639-1144-BF2B-46ABCAB3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A3B2-03C9-434C-9A3B-859C3D6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113F57-1F6A-564C-B7B6-E3E05C47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91E9D-1ACD-1447-84A9-3F39CAA3CF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多媒体数据</a:t>
            </a:r>
            <a:endParaRPr lang="en-US" dirty="0"/>
          </a:p>
          <a:p>
            <a:pPr lvl="1"/>
            <a:r>
              <a:rPr lang="en-US" dirty="0" err="1"/>
              <a:t>语言</a:t>
            </a:r>
            <a:endParaRPr lang="en-US" dirty="0"/>
          </a:p>
          <a:p>
            <a:pPr lvl="1"/>
            <a:r>
              <a:rPr lang="en-US" dirty="0" err="1"/>
              <a:t>图像</a:t>
            </a:r>
            <a:endParaRPr lang="en-US" dirty="0"/>
          </a:p>
          <a:p>
            <a:pPr lvl="1"/>
            <a:r>
              <a:rPr lang="en-US" dirty="0" err="1"/>
              <a:t>视频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跨媒体应用</a:t>
            </a:r>
            <a:endParaRPr lang="en-US" dirty="0"/>
          </a:p>
          <a:p>
            <a:pPr lvl="1"/>
            <a:r>
              <a:rPr lang="en-US" dirty="0" err="1"/>
              <a:t>图像描述生成</a:t>
            </a:r>
            <a:r>
              <a:rPr lang="zh-CN" altLang="en-US" dirty="0"/>
              <a:t>（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跨媒体检索（如：以文搜图</a:t>
            </a:r>
            <a:r>
              <a:rPr lang="en-US" altLang="zh-CN" dirty="0"/>
              <a:t>/</a:t>
            </a:r>
            <a:r>
              <a:rPr lang="zh-CN" altLang="en-US" dirty="0"/>
              <a:t>视频）</a:t>
            </a:r>
            <a:endParaRPr lang="en-US" altLang="zh-CN" dirty="0"/>
          </a:p>
          <a:p>
            <a:pPr lvl="1"/>
            <a:r>
              <a:rPr lang="en-US" dirty="0" err="1"/>
              <a:t>辅助单模态任务</a:t>
            </a:r>
            <a:endParaRPr lang="en-US" dirty="0"/>
          </a:p>
          <a:p>
            <a:pPr lvl="1"/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1026" name="Picture 2" descr="DALL·E: Creating Images from Text">
            <a:extLst>
              <a:ext uri="{FF2B5EF4-FFF2-40B4-BE49-F238E27FC236}">
                <a16:creationId xmlns:a16="http://schemas.microsoft.com/office/drawing/2014/main" id="{CE3A6AAE-4392-D74F-B639-612B2936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912352"/>
            <a:ext cx="3849299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9928D8-8D9E-5243-8BD5-950995C3CD7F}"/>
              </a:ext>
            </a:extLst>
          </p:cNvPr>
          <p:cNvSpPr/>
          <p:nvPr/>
        </p:nvSpPr>
        <p:spPr>
          <a:xfrm>
            <a:off x="7260046" y="6121660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图片来源</a:t>
            </a:r>
            <a:r>
              <a:rPr lang="zh-CN" altLang="en-US" sz="1600" dirty="0"/>
              <a:t>：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openai.com</a:t>
            </a:r>
            <a:r>
              <a:rPr lang="en-US" sz="1600" dirty="0">
                <a:hlinkClick r:id="rId3"/>
              </a:rPr>
              <a:t>/blog/</a:t>
            </a:r>
            <a:r>
              <a:rPr lang="en-US" sz="1600" dirty="0" err="1">
                <a:hlinkClick r:id="rId3"/>
              </a:rPr>
              <a:t>dall</a:t>
            </a:r>
            <a:r>
              <a:rPr lang="en-US" sz="1600" dirty="0">
                <a:hlinkClick r:id="rId3"/>
              </a:rPr>
              <a:t>-e/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115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2975D-AC6C-4044-B1FA-23BE5386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A67FA-2DCF-F941-945F-FCD46739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C20DA-B364-5D4D-92E1-A628FB65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Vide</a:t>
            </a:r>
            <a:r>
              <a:rPr lang="en-US" altLang="zh-CN" dirty="0" err="1"/>
              <a:t>oBERT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6C559C-7410-FC47-9929-CD421AC2EC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Videobert</a:t>
            </a:r>
            <a:r>
              <a:rPr lang="en-US" altLang="zh-CN" dirty="0"/>
              <a:t>: A joint model for video and language representation learning.</a:t>
            </a: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ICCV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pPr lvl="1"/>
            <a:r>
              <a:rPr lang="zh-CN" altLang="en-US" dirty="0"/>
              <a:t>“</a:t>
            </a:r>
            <a:r>
              <a:rPr lang="en-US" dirty="0" err="1"/>
              <a:t>文本</a:t>
            </a:r>
            <a:r>
              <a:rPr lang="en-US" altLang="zh-CN" dirty="0"/>
              <a:t>+</a:t>
            </a:r>
            <a:r>
              <a:rPr lang="zh-CN" altLang="en-US" dirty="0"/>
              <a:t>视频”预训练模型</a:t>
            </a:r>
            <a:endParaRPr lang="en-US" altLang="zh-CN" dirty="0"/>
          </a:p>
          <a:p>
            <a:pPr lvl="1"/>
            <a:r>
              <a:rPr lang="en-US" dirty="0" err="1"/>
              <a:t>数据</a:t>
            </a:r>
            <a:r>
              <a:rPr lang="zh-CN" altLang="en-US" dirty="0"/>
              <a:t>：视频以及对应的文本字幕</a:t>
            </a:r>
            <a:endParaRPr lang="en-US" altLang="zh-CN" dirty="0"/>
          </a:p>
          <a:p>
            <a:pPr lvl="1"/>
            <a:r>
              <a:rPr lang="zh-CN" altLang="en-US" dirty="0"/>
              <a:t>预训练任务：掩码标记预测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zh-CN" altLang="en-US" dirty="0"/>
              <a:t>应用</a:t>
            </a:r>
            <a:endParaRPr lang="en-US" altLang="zh-CN" dirty="0"/>
          </a:p>
          <a:p>
            <a:pPr lvl="2"/>
            <a:r>
              <a:rPr lang="zh-CN" altLang="en-US" dirty="0"/>
              <a:t>视频检索、</a:t>
            </a:r>
            <a:r>
              <a:rPr lang="en-US" dirty="0" err="1"/>
              <a:t>视频字幕生成等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D5B31-A041-534F-8F43-9ABE04B3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06" y="3269492"/>
            <a:ext cx="8450690" cy="19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43E87-013F-CF44-BD72-7ABAA962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02A1-9ABC-6F41-A9D3-9DFB77B4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8EA2A-970C-404A-8B06-E3A0044D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VL-BERT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35FF9-48BC-9E48-BF86-1D01BAE702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Vl-bert</a:t>
            </a:r>
            <a:r>
              <a:rPr lang="en-US" altLang="zh-CN" dirty="0"/>
              <a:t>: Pre-training of generic visual-linguistic representations.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ICLR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pPr lvl="1"/>
            <a:r>
              <a:rPr lang="zh-CN" altLang="en-US" dirty="0"/>
              <a:t>“文本</a:t>
            </a:r>
            <a:r>
              <a:rPr lang="en-US" altLang="zh-CN" dirty="0"/>
              <a:t>+</a:t>
            </a:r>
            <a:r>
              <a:rPr lang="zh-CN" altLang="en-US" dirty="0"/>
              <a:t>图像”预训练模型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DA56A-D896-9643-B52D-E9F96679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23" y="2426901"/>
            <a:ext cx="7696184" cy="41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1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7FFDF-B386-8445-A805-D97CE7E3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76D62-D90C-C245-949B-2CCD5EEA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74F924-312D-194A-8B03-9505B88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DALL</a:t>
            </a:r>
            <a:r>
              <a:rPr lang="zh-CN" altLang="en-US" dirty="0"/>
              <a:t>・</a:t>
            </a:r>
            <a:r>
              <a:rPr lang="en-US" altLang="zh-CN" dirty="0"/>
              <a:t>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8CB5CE-982F-8743-B87A-A3EDFB25CA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Zero-Shot Text-to-Image Generation</a:t>
            </a:r>
            <a:r>
              <a:rPr lang="zh-CN" altLang="en-US" dirty="0"/>
              <a:t> </a:t>
            </a:r>
            <a:r>
              <a:rPr lang="en-US" altLang="zh-CN" dirty="0"/>
              <a:t>(Ramesh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</a:p>
          <a:p>
            <a:pPr lvl="1"/>
            <a:r>
              <a:rPr lang="en-US" dirty="0" err="1"/>
              <a:t>通过离散变分自编码器</a:t>
            </a:r>
            <a:r>
              <a:rPr lang="zh-CN" altLang="en-US" dirty="0"/>
              <a:t>（</a:t>
            </a:r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  <a:r>
              <a:rPr lang="zh-CN" altLang="en-US" dirty="0"/>
              <a:t>）将图像表示为离散标记序列</a:t>
            </a:r>
            <a:endParaRPr lang="en-US" dirty="0"/>
          </a:p>
          <a:p>
            <a:pPr lvl="1"/>
            <a:r>
              <a:rPr lang="en-US" dirty="0" err="1"/>
              <a:t>由文本生成图像</a:t>
            </a:r>
            <a:r>
              <a:rPr lang="zh-CN" altLang="en-US" dirty="0"/>
              <a:t>，采用自回归语言模型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E7B5F4-A415-AE4C-96DA-125F57F6C881}"/>
              </a:ext>
            </a:extLst>
          </p:cNvPr>
          <p:cNvSpPr/>
          <p:nvPr/>
        </p:nvSpPr>
        <p:spPr>
          <a:xfrm>
            <a:off x="888366" y="3458222"/>
            <a:ext cx="4247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a clock in 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sz="2000" dirty="0">
                <a:latin typeface="Helvetica" pitchFamily="2" charset="0"/>
              </a:rPr>
              <a:t>shape of a peacock.</a:t>
            </a:r>
          </a:p>
          <a:p>
            <a:r>
              <a:rPr lang="zh-CN" altLang="en-US" sz="2000" dirty="0">
                <a:latin typeface="Helvetica" pitchFamily="2" charset="0"/>
              </a:rPr>
              <a:t>（</a:t>
            </a:r>
            <a:r>
              <a:rPr lang="ja-JP" altLang="en-US" sz="2000">
                <a:latin typeface="Helvetica" pitchFamily="2" charset="0"/>
              </a:rPr>
              <a:t>一个孔形的时钟</a:t>
            </a:r>
            <a:r>
              <a:rPr lang="zh-CN" altLang="en-US" sz="2000" dirty="0">
                <a:latin typeface="Helvetica" pitchFamily="2" charset="0"/>
              </a:rPr>
              <a:t>）</a:t>
            </a:r>
            <a:endParaRPr lang="ja-JP" altLang="en-US" sz="200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2DEDD-57CA-744D-9739-1E7D2099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33" y="3494478"/>
            <a:ext cx="5822302" cy="2328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8850B8-8F49-FE49-B5F9-83861F86E3DB}"/>
              </a:ext>
            </a:extLst>
          </p:cNvPr>
          <p:cNvSpPr/>
          <p:nvPr/>
        </p:nvSpPr>
        <p:spPr>
          <a:xfrm>
            <a:off x="888366" y="30281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输入</a:t>
            </a:r>
            <a:r>
              <a:rPr lang="zh-CN" altLang="en-US" sz="2400" b="1" dirty="0">
                <a:latin typeface="Helvetica" pitchFamily="2" charset="0"/>
              </a:rPr>
              <a:t>：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9C384-47E1-3F48-801A-1B7D972DA9E7}"/>
              </a:ext>
            </a:extLst>
          </p:cNvPr>
          <p:cNvSpPr/>
          <p:nvPr/>
        </p:nvSpPr>
        <p:spPr>
          <a:xfrm>
            <a:off x="5374433" y="30281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输出</a:t>
            </a:r>
            <a:r>
              <a:rPr lang="zh-CN" altLang="en-US" sz="2400" b="1" dirty="0">
                <a:latin typeface="Helvetica" pitchFamily="2" charset="0"/>
              </a:rPr>
              <a:t>：</a:t>
            </a:r>
            <a:endParaRPr lang="en-US" sz="2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EA67-FC67-AC44-A879-9BF66C72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F7597-2088-B248-AE76-7769C208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751714-778C-FD47-92E9-8D86A4CE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</a:t>
            </a:r>
            <a:r>
              <a:rPr lang="zh-CN" altLang="en-US" dirty="0"/>
              <a:t>，</a:t>
            </a:r>
            <a:r>
              <a:rPr lang="en-US" altLang="zh-CN" dirty="0"/>
              <a:t>ALIGN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14951-FA32-CA40-98D4-3C1020941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b="1" dirty="0"/>
              <a:t>CLIP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Learning Transferable Visual Models From Natural Language Supervision</a:t>
            </a:r>
            <a:r>
              <a:rPr lang="zh-CN" altLang="en-US" sz="2400" dirty="0"/>
              <a:t> </a:t>
            </a:r>
            <a:r>
              <a:rPr lang="en-US" altLang="zh-CN" sz="2400" dirty="0"/>
              <a:t>(Radford,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2021)</a:t>
            </a:r>
            <a:endParaRPr lang="en-US" sz="2400" dirty="0"/>
          </a:p>
          <a:p>
            <a:r>
              <a:rPr lang="en-US" altLang="zh-CN" sz="2400" b="1" dirty="0"/>
              <a:t>ALIGN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Scaling Up Visual and Vision-Language Representation Learning With Noisy Text Supervision</a:t>
            </a:r>
            <a:r>
              <a:rPr lang="zh-CN" altLang="en-US" sz="2400" dirty="0"/>
              <a:t> </a:t>
            </a:r>
            <a:r>
              <a:rPr lang="en-US" altLang="zh-CN" sz="2400" dirty="0"/>
              <a:t>(Jia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2021)</a:t>
            </a:r>
          </a:p>
          <a:p>
            <a:r>
              <a:rPr lang="en-US" sz="2400" dirty="0" err="1"/>
              <a:t>通过对比学习学习图像与文本的联合表示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FE67D-A9FA-1F4B-A660-ADCFF8F5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27" y="3325023"/>
            <a:ext cx="4642636" cy="31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3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2628396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多语言融合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2307593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3752015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多媒体融合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3431212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430281" y="487563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异构知识融合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477945" y="455483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2033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EBF7D-A3E6-D143-AEF0-421CA194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26D64-D635-9946-AC38-EBF9017B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286CC0-6839-5349-8E05-4D06CF03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知识增强的预训练模型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36B805-5E14-4744-AF73-B0D54EDC0D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“站在巨人的肩膀上”</a:t>
            </a:r>
            <a:endParaRPr lang="en-US" altLang="zh-CN" dirty="0"/>
          </a:p>
          <a:p>
            <a:pPr lvl="1"/>
            <a:r>
              <a:rPr lang="en-US" dirty="0" err="1"/>
              <a:t>知识库</a:t>
            </a:r>
            <a:r>
              <a:rPr lang="zh-CN" altLang="en-US" dirty="0">
                <a:sym typeface="Wingdings" pitchFamily="2" charset="2"/>
              </a:rPr>
              <a:t>：（半）</a:t>
            </a:r>
            <a:r>
              <a:rPr lang="zh-CN" altLang="en-US" dirty="0"/>
              <a:t>结构化知识、外部世界知识、常识知识等</a:t>
            </a:r>
            <a:endParaRPr lang="en-US" altLang="zh-CN" dirty="0"/>
          </a:p>
          <a:p>
            <a:pPr lvl="2"/>
            <a:r>
              <a:rPr lang="en-US" dirty="0" err="1"/>
              <a:t>如词典</a:t>
            </a:r>
            <a:r>
              <a:rPr lang="zh-CN" altLang="en-US" dirty="0"/>
              <a:t>，</a:t>
            </a:r>
            <a:r>
              <a:rPr lang="en-US" dirty="0" err="1"/>
              <a:t>实体库</a:t>
            </a:r>
            <a:r>
              <a:rPr lang="zh-CN" altLang="en-US" dirty="0"/>
              <a:t>，</a:t>
            </a:r>
            <a:r>
              <a:rPr lang="en-US" dirty="0" err="1"/>
              <a:t>知识图谱等</a:t>
            </a:r>
            <a:endParaRPr lang="en-US" dirty="0"/>
          </a:p>
          <a:p>
            <a:pPr lvl="1"/>
            <a:r>
              <a:rPr lang="en-US" dirty="0" err="1"/>
              <a:t>已有任务的标注数据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52" name="Picture 4" descr="An example of word annotated with sememes in HowNet | Download Scientific  Diagram">
            <a:extLst>
              <a:ext uri="{FF2B5EF4-FFF2-40B4-BE49-F238E27FC236}">
                <a16:creationId xmlns:a16="http://schemas.microsoft.com/office/drawing/2014/main" id="{AF847987-410C-3F49-9F3A-C1F5A6E3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8" y="3247052"/>
            <a:ext cx="4727384" cy="279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3C5C5-B9B4-E548-93D1-A54850323CE7}"/>
              </a:ext>
            </a:extLst>
          </p:cNvPr>
          <p:cNvSpPr txBox="1"/>
          <p:nvPr/>
        </p:nvSpPr>
        <p:spPr>
          <a:xfrm>
            <a:off x="2269888" y="60908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HowNet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760AB-22AE-0640-9003-203F75B4F5C0}"/>
              </a:ext>
            </a:extLst>
          </p:cNvPr>
          <p:cNvSpPr txBox="1"/>
          <p:nvPr/>
        </p:nvSpPr>
        <p:spPr>
          <a:xfrm>
            <a:off x="8035629" y="6226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维基百科</a:t>
            </a:r>
            <a:endParaRPr lang="en-US" dirty="0"/>
          </a:p>
        </p:txBody>
      </p:sp>
      <p:pic>
        <p:nvPicPr>
          <p:cNvPr id="2056" name="Picture 8" descr="面向搜索引擎的实体推荐综述">
            <a:extLst>
              <a:ext uri="{FF2B5EF4-FFF2-40B4-BE49-F238E27FC236}">
                <a16:creationId xmlns:a16="http://schemas.microsoft.com/office/drawing/2014/main" id="{33430724-9735-8741-96BF-76116FDC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549" y="3247052"/>
            <a:ext cx="29083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78681-D7EB-2944-9096-0CA7E3B99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356" y="3329763"/>
            <a:ext cx="2002528" cy="2740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C27720-8A44-BC45-A153-06C9F3FA2316}"/>
              </a:ext>
            </a:extLst>
          </p:cNvPr>
          <p:cNvSpPr/>
          <p:nvPr/>
        </p:nvSpPr>
        <p:spPr>
          <a:xfrm>
            <a:off x="8876424" y="2961365"/>
            <a:ext cx="3287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https://zh.wikipedia.org/zh-cn</a:t>
            </a:r>
            <a:r>
              <a:rPr lang="en-US" altLang="zh-CN" sz="1400" dirty="0">
                <a:hlinkClick r:id="rId5"/>
              </a:rPr>
              <a:t>/</a:t>
            </a:r>
            <a:r>
              <a:rPr lang="zh-CN" altLang="en-US" sz="1400" dirty="0">
                <a:hlinkClick r:id="rId5"/>
              </a:rPr>
              <a:t>苹果公司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CE601-A04F-CC40-814E-CA8545AD1F3E}"/>
              </a:ext>
            </a:extLst>
          </p:cNvPr>
          <p:cNvSpPr/>
          <p:nvPr/>
        </p:nvSpPr>
        <p:spPr>
          <a:xfrm>
            <a:off x="5554639" y="4094328"/>
            <a:ext cx="541361" cy="1910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23F183-430E-2F49-B339-C22AC53AA837}"/>
              </a:ext>
            </a:extLst>
          </p:cNvPr>
          <p:cNvCxnSpPr>
            <a:stCxn id="9" idx="3"/>
          </p:cNvCxnSpPr>
          <p:nvPr/>
        </p:nvCxnSpPr>
        <p:spPr>
          <a:xfrm flipV="1">
            <a:off x="6096000" y="3429000"/>
            <a:ext cx="2780424" cy="7608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94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4AB1C-F87A-0E4E-BCD3-6B89B2D2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E1BD7-3EAA-E44E-B22F-5095A4A1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D2B79E-2D7B-244D-9C87-F4F673FA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命名实体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425A0-18A8-AC40-AA19-FD5AE31CC4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Ernie: Enhanced representation through knowledge</a:t>
            </a:r>
            <a:r>
              <a:rPr lang="zh-CN" altLang="en-US" dirty="0"/>
              <a:t> </a:t>
            </a:r>
            <a:r>
              <a:rPr lang="en-US" dirty="0"/>
              <a:t>integration</a:t>
            </a: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pPr lvl="1"/>
            <a:r>
              <a:rPr lang="zh-CN" altLang="en-US" dirty="0"/>
              <a:t>预训练任务：掩码语言模型</a:t>
            </a:r>
            <a:endParaRPr lang="en-US" altLang="zh-CN" dirty="0"/>
          </a:p>
          <a:p>
            <a:pPr lvl="2"/>
            <a:r>
              <a:rPr lang="ja-JP" altLang="en-US"/>
              <a:t>子词掩码</a:t>
            </a:r>
            <a:endParaRPr lang="en-US" altLang="ja-JP" dirty="0"/>
          </a:p>
          <a:p>
            <a:pPr lvl="2"/>
            <a:r>
              <a:rPr lang="ja-JP" altLang="en-US"/>
              <a:t>实体掩码</a:t>
            </a:r>
            <a:endParaRPr lang="en-US" altLang="ja-JP" dirty="0"/>
          </a:p>
          <a:p>
            <a:pPr lvl="2"/>
            <a:r>
              <a:rPr lang="ja-JP" altLang="en-US"/>
              <a:t>短语掩码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ja-JP" altLang="en-US"/>
              <a:t>示例</a:t>
            </a:r>
            <a:r>
              <a:rPr lang="zh-CN" altLang="en-US" dirty="0"/>
              <a:t>：</a:t>
            </a:r>
            <a:endParaRPr lang="en-US" altLang="ja-JP" dirty="0"/>
          </a:p>
          <a:p>
            <a:pPr lvl="1"/>
            <a:endParaRPr lang="ja-JP" altLang="en-US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有助于实体间关系的学习</a:t>
            </a:r>
            <a:r>
              <a:rPr lang="zh-CN" altLang="en-US" dirty="0"/>
              <a:t>，如上例（</a:t>
            </a:r>
            <a:r>
              <a:rPr lang="en-US" altLang="zh-CN" dirty="0"/>
              <a:t>Harry</a:t>
            </a:r>
            <a:r>
              <a:rPr lang="zh-CN" altLang="en-US" dirty="0"/>
              <a:t> </a:t>
            </a:r>
            <a:r>
              <a:rPr lang="en-US" altLang="zh-CN" dirty="0"/>
              <a:t>Potter</a:t>
            </a:r>
            <a:r>
              <a:rPr lang="zh-CN" altLang="en-US" dirty="0"/>
              <a:t>，</a:t>
            </a:r>
            <a:r>
              <a:rPr lang="en-US" altLang="zh-CN" dirty="0"/>
              <a:t>J.</a:t>
            </a:r>
            <a:r>
              <a:rPr lang="zh-CN" altLang="en-US" dirty="0"/>
              <a:t> </a:t>
            </a:r>
            <a:r>
              <a:rPr lang="en-US" altLang="zh-CN" dirty="0"/>
              <a:t>K.</a:t>
            </a:r>
            <a:r>
              <a:rPr lang="zh-CN" altLang="en-US" dirty="0"/>
              <a:t> </a:t>
            </a:r>
            <a:r>
              <a:rPr lang="en-US" altLang="zh-CN" dirty="0"/>
              <a:t>Rowling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116FB-0724-0D47-A988-686DCD7D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62" y="4013598"/>
            <a:ext cx="7372838" cy="14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091A5-10AE-8545-AA4B-4B3FCF9F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EE2FC-872B-374B-9533-39D068E6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E75D8A-AD9C-1E45-9ECF-CD8FDA99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命名实体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A1340C-3919-A448-B046-37509793C1A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dirty="0" err="1"/>
              <a:t>KnowBERT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 enhanced contextual word</a:t>
            </a:r>
            <a:r>
              <a:rPr lang="zh-CN" altLang="en-US" sz="2400" dirty="0"/>
              <a:t> </a:t>
            </a:r>
            <a:r>
              <a:rPr lang="en-US" altLang="zh-CN" sz="2400" dirty="0"/>
              <a:t>representations</a:t>
            </a:r>
            <a:r>
              <a:rPr lang="zh-CN" altLang="en-US" sz="2400" dirty="0"/>
              <a:t> </a:t>
            </a:r>
            <a:r>
              <a:rPr lang="en-US" altLang="zh-CN" sz="2400" dirty="0"/>
              <a:t>(Peters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EMNLP</a:t>
            </a:r>
            <a:r>
              <a:rPr lang="zh-CN" altLang="en-US" sz="2400" dirty="0"/>
              <a:t> </a:t>
            </a:r>
            <a:r>
              <a:rPr lang="en-US" altLang="zh-CN" sz="2400" dirty="0"/>
              <a:t>2019)</a:t>
            </a:r>
          </a:p>
          <a:p>
            <a:pPr lvl="1"/>
            <a:r>
              <a:rPr lang="en-US" sz="2000" dirty="0" err="1"/>
              <a:t>利用实体消歧</a:t>
            </a:r>
            <a:r>
              <a:rPr lang="zh-CN" altLang="en-US" sz="2000" dirty="0"/>
              <a:t>（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Linking</a:t>
            </a:r>
            <a:r>
              <a:rPr lang="zh-CN" altLang="en-US" sz="2000" dirty="0"/>
              <a:t>）以及相应的文本描述</a:t>
            </a:r>
            <a:endParaRPr lang="en-US" altLang="zh-CN" sz="2000" dirty="0"/>
          </a:p>
          <a:p>
            <a:pPr lvl="1"/>
            <a:r>
              <a:rPr lang="en-US" sz="2000" dirty="0" err="1"/>
              <a:t>在</a:t>
            </a:r>
            <a:r>
              <a:rPr lang="en-US" altLang="zh-CN" sz="2000" dirty="0" err="1"/>
              <a:t>BERT</a:t>
            </a:r>
            <a:r>
              <a:rPr lang="zh-CN" altLang="en-US" sz="2000" dirty="0"/>
              <a:t>相邻两层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之间引入知识融合模块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C2E0C-83EA-D741-9282-893C7EB9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24" y="3100590"/>
            <a:ext cx="5537917" cy="33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D1E22-69BE-984E-B2F8-A5E890B9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E70B7-367E-4044-8C33-6754F623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516B98-1691-4B4E-863C-A8970059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知识图谱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A570F7-5290-9D48-8F47-9DE048AE06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5419185" cy="5310104"/>
          </a:xfrm>
        </p:spPr>
        <p:txBody>
          <a:bodyPr/>
          <a:lstStyle/>
          <a:p>
            <a:r>
              <a:rPr lang="en-US" altLang="zh-CN" sz="2400" dirty="0"/>
              <a:t>ERNIE</a:t>
            </a:r>
            <a:r>
              <a:rPr lang="en-US" altLang="zh-CN" sz="2400" baseline="30000" dirty="0"/>
              <a:t>THU</a:t>
            </a:r>
            <a:r>
              <a:rPr lang="zh-CN" altLang="en-US" sz="2400" dirty="0"/>
              <a:t> </a:t>
            </a:r>
            <a:r>
              <a:rPr lang="en-US" altLang="zh-CN" sz="2400" dirty="0"/>
              <a:t>(Zhang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2019)</a:t>
            </a:r>
          </a:p>
          <a:p>
            <a:pPr lvl="1"/>
            <a:r>
              <a:rPr lang="en-US" sz="2000" dirty="0" err="1"/>
              <a:t>知识编码器</a:t>
            </a:r>
            <a:r>
              <a:rPr lang="zh-CN" altLang="en-US" sz="2000" dirty="0"/>
              <a:t>（</a:t>
            </a:r>
            <a:r>
              <a:rPr lang="en-US" altLang="zh-CN" sz="2000" dirty="0"/>
              <a:t>K-Encoder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/>
            <a:r>
              <a:rPr lang="en-US" sz="1800" dirty="0" err="1"/>
              <a:t>融合文本与知识图谱中的实体表示</a:t>
            </a:r>
            <a:endParaRPr lang="en-US" sz="1800" dirty="0"/>
          </a:p>
          <a:p>
            <a:pPr lvl="2"/>
            <a:r>
              <a:rPr lang="en-US" sz="1800" dirty="0" err="1"/>
              <a:t>利用</a:t>
            </a:r>
            <a:r>
              <a:rPr lang="en-US" altLang="zh-CN" sz="1800" dirty="0" err="1"/>
              <a:t>TransE</a:t>
            </a:r>
            <a:r>
              <a:rPr lang="zh-CN" altLang="en-US" sz="1800" dirty="0"/>
              <a:t>获取知识图谱中的实体表示</a:t>
            </a:r>
            <a:endParaRPr lang="en-US" altLang="zh-CN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altLang="zh-CN" sz="2400" dirty="0"/>
              <a:t>K-BERT</a:t>
            </a:r>
          </a:p>
          <a:p>
            <a:pPr lvl="1"/>
            <a:r>
              <a:rPr lang="en-US" sz="2000" dirty="0" err="1"/>
              <a:t>推理阶段的知识融合</a:t>
            </a:r>
            <a:endParaRPr lang="en-US" sz="2000" dirty="0"/>
          </a:p>
          <a:p>
            <a:pPr lvl="1"/>
            <a:r>
              <a:rPr lang="zh-CN" altLang="en-US" sz="2000" dirty="0"/>
              <a:t>树状结构输入（根据知识图谱对实体进行扩展）</a:t>
            </a:r>
            <a:endParaRPr lang="en-US" altLang="zh-CN" sz="2000" dirty="0"/>
          </a:p>
          <a:p>
            <a:pPr lvl="1"/>
            <a:r>
              <a:rPr lang="zh-CN" altLang="en-US" sz="2000" dirty="0"/>
              <a:t>对自注意力分布进行约束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86613-E227-8140-84FB-6EC937C3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506" y="869559"/>
            <a:ext cx="3069485" cy="2864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C9E17-89CD-274E-988A-E85D3350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45" y="3734121"/>
            <a:ext cx="5710609" cy="25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2628396"/>
            <a:ext cx="5167298" cy="453113"/>
          </a:xfrm>
        </p:spPr>
        <p:txBody>
          <a:bodyPr/>
          <a:lstStyle/>
          <a:p>
            <a:r>
              <a:rPr lang="en-US" dirty="0" err="1"/>
              <a:t>多语言融合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2307593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3752015"/>
            <a:ext cx="5167298" cy="453113"/>
          </a:xfrm>
        </p:spPr>
        <p:txBody>
          <a:bodyPr/>
          <a:lstStyle/>
          <a:p>
            <a:r>
              <a:rPr lang="en-US" dirty="0" err="1"/>
              <a:t>多媒体融合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3431212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430281" y="487563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异构知识融合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477945" y="455483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5F958-55A1-D248-AAEC-274C079B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85651-4417-ED48-BB3C-FFEC586D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040B6E-276D-2249-93F3-08E61EE3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多任务知识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CECE7-62E9-9246-BF37-7849A67872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115202" cy="5310104"/>
          </a:xfrm>
        </p:spPr>
        <p:txBody>
          <a:bodyPr/>
          <a:lstStyle/>
          <a:p>
            <a:r>
              <a:rPr lang="en-US" sz="2400" dirty="0" err="1"/>
              <a:t>充分利用已有任务的标注数据及资源</a:t>
            </a:r>
            <a:endParaRPr lang="en-US" sz="2400" dirty="0"/>
          </a:p>
          <a:p>
            <a:pPr lvl="1"/>
            <a:r>
              <a:rPr lang="en-US" sz="2000" dirty="0" err="1"/>
              <a:t>文本分类</a:t>
            </a:r>
            <a:r>
              <a:rPr lang="zh-CN" altLang="en-US" sz="2000" dirty="0"/>
              <a:t>：如情感分类</a:t>
            </a:r>
            <a:endParaRPr lang="en-US" altLang="zh-CN" sz="2000" dirty="0"/>
          </a:p>
          <a:p>
            <a:pPr lvl="1"/>
            <a:r>
              <a:rPr lang="zh-CN" altLang="en-US" sz="2000" dirty="0"/>
              <a:t>回归问题：句子相似度预测</a:t>
            </a:r>
            <a:endParaRPr lang="en-US" altLang="zh-CN" sz="2000" dirty="0"/>
          </a:p>
          <a:p>
            <a:pPr lvl="1"/>
            <a:r>
              <a:rPr lang="zh-CN" altLang="en-US" sz="2000" dirty="0"/>
              <a:t>句对分类：文本蕴含</a:t>
            </a:r>
            <a:endParaRPr lang="en-US" altLang="zh-CN" sz="2000" dirty="0"/>
          </a:p>
          <a:p>
            <a:pPr lvl="1"/>
            <a:r>
              <a:rPr lang="zh-CN" altLang="en-US" sz="2000" dirty="0"/>
              <a:t>与基于海量无标注数据的自监督预训练相媲美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en-US" altLang="zh-CN" sz="2400" dirty="0"/>
              <a:t>MT-DNN</a:t>
            </a:r>
            <a:r>
              <a:rPr lang="zh-CN" altLang="en-US" sz="2400" dirty="0"/>
              <a:t>：</a:t>
            </a:r>
            <a:r>
              <a:rPr lang="en-US" altLang="zh-CN" sz="2400" dirty="0"/>
              <a:t>Multi-task</a:t>
            </a:r>
            <a:r>
              <a:rPr lang="zh-CN" altLang="en-US" sz="2400" dirty="0"/>
              <a:t> </a:t>
            </a:r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(Liu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ACL</a:t>
            </a:r>
            <a:r>
              <a:rPr lang="zh-CN" altLang="en-US" sz="2400" dirty="0"/>
              <a:t> </a:t>
            </a:r>
            <a:r>
              <a:rPr lang="en-US" altLang="zh-CN" sz="2400" dirty="0"/>
              <a:t>2019)</a:t>
            </a:r>
          </a:p>
          <a:p>
            <a:pPr lvl="1"/>
            <a:r>
              <a:rPr lang="en-US" altLang="zh-CN" sz="2000" dirty="0" err="1"/>
              <a:t>CoLA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SST-2</a:t>
            </a:r>
          </a:p>
          <a:p>
            <a:pPr lvl="1"/>
            <a:r>
              <a:rPr lang="en-US" altLang="zh-CN" sz="2000" dirty="0"/>
              <a:t>RTE,</a:t>
            </a:r>
            <a:r>
              <a:rPr lang="zh-CN" altLang="en-US" sz="2000" dirty="0"/>
              <a:t> </a:t>
            </a:r>
            <a:r>
              <a:rPr lang="en-US" altLang="zh-CN" sz="2000" dirty="0"/>
              <a:t>MNLI,</a:t>
            </a:r>
            <a:r>
              <a:rPr lang="zh-CN" altLang="en-US" sz="2000" dirty="0"/>
              <a:t> </a:t>
            </a:r>
            <a:r>
              <a:rPr lang="en-US" altLang="zh-CN" sz="2000" dirty="0"/>
              <a:t>MRPC</a:t>
            </a:r>
          </a:p>
          <a:p>
            <a:pPr lvl="1"/>
            <a:r>
              <a:rPr lang="en-US" altLang="zh-CN" sz="2000" dirty="0"/>
              <a:t>QNLI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EC81A-CAA0-0F48-A6FC-F7845C15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00" y="3038884"/>
            <a:ext cx="5317215" cy="33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5ABF3-0DBE-0643-A5B9-A3789448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0CDA5-763E-CF41-9259-1E6C0566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6E0DE-475A-9F4F-BFE6-A5717AD8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更丰富的预训练任务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1DB24-42D0-294C-8D81-5E32E50FBF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dirty="0"/>
              <a:t>ERNIE</a:t>
            </a:r>
            <a:r>
              <a:rPr lang="zh-CN" altLang="en-US" sz="2400" dirty="0"/>
              <a:t> </a:t>
            </a:r>
            <a:r>
              <a:rPr lang="en-US" altLang="zh-CN" sz="2400" dirty="0"/>
              <a:t>2.0</a:t>
            </a:r>
            <a:r>
              <a:rPr lang="zh-CN" altLang="en-US" sz="2400" dirty="0"/>
              <a:t> </a:t>
            </a:r>
            <a:r>
              <a:rPr lang="en-US" altLang="zh-CN" sz="2400" dirty="0"/>
              <a:t>(Sun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AAAI</a:t>
            </a:r>
            <a:r>
              <a:rPr lang="zh-CN" altLang="en-US" sz="2400" dirty="0"/>
              <a:t> </a:t>
            </a:r>
            <a:r>
              <a:rPr lang="en-US" altLang="zh-CN" sz="2400" dirty="0"/>
              <a:t>2020)</a:t>
            </a:r>
          </a:p>
          <a:p>
            <a:pPr lvl="1"/>
            <a:r>
              <a:rPr lang="en-US" sz="2000" dirty="0" err="1"/>
              <a:t>词法</a:t>
            </a:r>
            <a:r>
              <a:rPr lang="zh-CN" altLang="en-US" sz="2000" dirty="0"/>
              <a:t>，</a:t>
            </a:r>
            <a:r>
              <a:rPr lang="en-US" sz="2000" dirty="0" err="1"/>
              <a:t>语法</a:t>
            </a:r>
            <a:r>
              <a:rPr lang="zh-CN" altLang="en-US" sz="2000" dirty="0"/>
              <a:t>，</a:t>
            </a:r>
            <a:r>
              <a:rPr lang="en-US" sz="2000" dirty="0" err="1"/>
              <a:t>语义层面分别设计预训练任务</a:t>
            </a:r>
            <a:endParaRPr lang="en-US" sz="2000" dirty="0"/>
          </a:p>
          <a:p>
            <a:pPr lvl="1"/>
            <a:r>
              <a:rPr lang="en-US" sz="2000" dirty="0" err="1"/>
              <a:t>连续多任务学习</a:t>
            </a:r>
            <a:r>
              <a:rPr lang="zh-CN" altLang="en-US" sz="2000" dirty="0"/>
              <a:t>（</a:t>
            </a:r>
            <a:r>
              <a:rPr lang="en-US" altLang="zh-CN" sz="2000" dirty="0"/>
              <a:t>Continual</a:t>
            </a:r>
            <a:r>
              <a:rPr lang="zh-CN" altLang="en-US" sz="2000" dirty="0"/>
              <a:t> </a:t>
            </a:r>
            <a:r>
              <a:rPr lang="en-US" altLang="zh-CN" sz="2000" dirty="0"/>
              <a:t>Multi-task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）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816E7-6702-0142-810B-C1C43B6F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12" y="2726936"/>
            <a:ext cx="7765576" cy="36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2628396"/>
            <a:ext cx="5167298" cy="453113"/>
          </a:xfrm>
        </p:spPr>
        <p:txBody>
          <a:bodyPr/>
          <a:lstStyle/>
          <a:p>
            <a:r>
              <a:rPr lang="en-US" dirty="0" err="1"/>
              <a:t>多语言融合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2307593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3752015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多媒体融合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3431212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430281" y="487563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异构知识融合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477945" y="455483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6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A7FC9-FA75-B34F-8A0E-D6EFD397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5C63A-D2E9-6B4A-821C-AB78A6EB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9184E-9847-9346-949B-0A55768F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1A1A1-35BA-0645-8E91-507F7DFFDA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超过</a:t>
            </a:r>
            <a:r>
              <a:rPr lang="en-US" altLang="zh-CN" dirty="0"/>
              <a:t>6,500</a:t>
            </a:r>
            <a:r>
              <a:rPr lang="zh-CN" altLang="en-US" dirty="0"/>
              <a:t>种语言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0FC0F-7976-BB47-B7EB-9166A177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6" y="1705249"/>
            <a:ext cx="9664327" cy="4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A7FC9-FA75-B34F-8A0E-D6EFD397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5C63A-D2E9-6B4A-821C-AB78A6EB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9184E-9847-9346-949B-0A55768F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1A1A1-35BA-0645-8E91-507F7DFFDA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数据分布的长尾现象</a:t>
            </a:r>
            <a:r>
              <a:rPr lang="zh-CN" altLang="en-US" dirty="0"/>
              <a:t>（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A7780-8BF9-4141-8844-944D3F5F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81" y="1711520"/>
            <a:ext cx="7866206" cy="4356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F45F8A-9143-C04D-AA58-FE56CBF984F0}"/>
              </a:ext>
            </a:extLst>
          </p:cNvPr>
          <p:cNvSpPr/>
          <p:nvPr/>
        </p:nvSpPr>
        <p:spPr>
          <a:xfrm>
            <a:off x="6907736" y="611888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cre</a:t>
            </a:r>
            <a:r>
              <a:rPr lang="en-US" altLang="zh-CN" dirty="0"/>
              <a:t>dit</a:t>
            </a:r>
            <a:r>
              <a:rPr lang="en-US" dirty="0"/>
              <a:t>: Graham </a:t>
            </a:r>
            <a:r>
              <a:rPr lang="en-US" dirty="0" err="1"/>
              <a:t>Neubig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B81B07-A154-8842-AAE9-2EE42EF6E4DA}"/>
              </a:ext>
            </a:extLst>
          </p:cNvPr>
          <p:cNvGrpSpPr/>
          <p:nvPr/>
        </p:nvGrpSpPr>
        <p:grpSpPr>
          <a:xfrm>
            <a:off x="3932550" y="2075601"/>
            <a:ext cx="6407337" cy="872290"/>
            <a:chOff x="5014275" y="2075601"/>
            <a:chExt cx="6407337" cy="8722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ED0051-9598-C54A-8C8E-08836AC8E922}"/>
                </a:ext>
              </a:extLst>
            </p:cNvPr>
            <p:cNvSpPr/>
            <p:nvPr/>
          </p:nvSpPr>
          <p:spPr>
            <a:xfrm>
              <a:off x="5014275" y="2116894"/>
              <a:ext cx="278501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</a:rPr>
                <a:t>源语言</a:t>
              </a:r>
              <a:endParaRPr lang="en-US" sz="2400" dirty="0">
                <a:solidFill>
                  <a:srgbClr val="C00000"/>
                </a:solidFill>
              </a:endParaRPr>
            </a:p>
            <a:p>
              <a:r>
                <a:rPr lang="zh-CN" altLang="en-US" sz="2400" dirty="0">
                  <a:solidFill>
                    <a:srgbClr val="C00000"/>
                  </a:solidFill>
                </a:rPr>
                <a:t>（</a:t>
              </a:r>
              <a:r>
                <a:rPr lang="en-US" altLang="zh-CN" sz="2400" dirty="0">
                  <a:solidFill>
                    <a:srgbClr val="C00000"/>
                  </a:solidFill>
                </a:rPr>
                <a:t>Rich-Resource</a:t>
              </a:r>
              <a:r>
                <a:rPr lang="zh-CN" altLang="en-US" sz="2400" dirty="0">
                  <a:solidFill>
                    <a:srgbClr val="C00000"/>
                  </a:solidFill>
                </a:rPr>
                <a:t>）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D94F6E-E87B-4E47-9AE8-81DC7E9918D8}"/>
                </a:ext>
              </a:extLst>
            </p:cNvPr>
            <p:cNvSpPr/>
            <p:nvPr/>
          </p:nvSpPr>
          <p:spPr>
            <a:xfrm>
              <a:off x="8636593" y="2116893"/>
              <a:ext cx="278501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</a:rPr>
                <a:t>目标语言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rgbClr val="C00000"/>
                  </a:solidFill>
                </a:rPr>
                <a:t>（</a:t>
              </a:r>
              <a:r>
                <a:rPr lang="en-US" altLang="zh-CN" sz="2400" dirty="0">
                  <a:solidFill>
                    <a:srgbClr val="C00000"/>
                  </a:solidFill>
                </a:rPr>
                <a:t>Low-Resource</a:t>
              </a:r>
              <a:r>
                <a:rPr lang="zh-CN" altLang="en-US" sz="2400" dirty="0">
                  <a:solidFill>
                    <a:srgbClr val="C00000"/>
                  </a:solidFill>
                </a:rPr>
                <a:t>）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675194-8A71-FD41-B146-2632B48351A2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7799294" y="2532392"/>
              <a:ext cx="837299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02667C-8B5B-9E4F-862D-B1AC0CAA75F7}"/>
                </a:ext>
              </a:extLst>
            </p:cNvPr>
            <p:cNvSpPr txBox="1"/>
            <p:nvPr/>
          </p:nvSpPr>
          <p:spPr>
            <a:xfrm>
              <a:off x="7897623" y="20756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迁移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87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B2608-AD1F-3642-B9ED-3DEC3783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2E1E6-FA59-4641-BBCC-CE3EDE08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EF0798-B14D-4247-A1EC-E8B45651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多语言</a:t>
            </a:r>
            <a:r>
              <a:rPr lang="en-US" altLang="zh-CN" dirty="0" err="1"/>
              <a:t>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341659-E803-5E4E-92B2-BFED97B4C7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Mult</a:t>
            </a:r>
            <a:r>
              <a:rPr lang="en-US" altLang="zh-CN" dirty="0"/>
              <a:t>ilingual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</a:p>
          <a:p>
            <a:pPr lvl="1"/>
            <a:r>
              <a:rPr lang="en-US" dirty="0">
                <a:hlinkClick r:id="rId2"/>
              </a:rPr>
              <a:t>https://github.com/google-research/bert/blob/master/multilingual.md</a:t>
            </a:r>
            <a:endParaRPr lang="en-US" dirty="0"/>
          </a:p>
          <a:p>
            <a:pPr lvl="1"/>
            <a:r>
              <a:rPr lang="zh-CN" altLang="en-US" dirty="0"/>
              <a:t>统一的多语言表示空间（</a:t>
            </a:r>
            <a:r>
              <a:rPr lang="en-US" altLang="zh-CN" dirty="0"/>
              <a:t>104</a:t>
            </a:r>
            <a:r>
              <a:rPr lang="zh-CN" altLang="en-US" dirty="0"/>
              <a:t>种语言）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为什么有效？</a:t>
            </a:r>
            <a:endParaRPr lang="en-US" altLang="zh-CN" dirty="0"/>
          </a:p>
          <a:p>
            <a:pPr lvl="2"/>
            <a:r>
              <a:rPr lang="zh-CN" altLang="en-US" dirty="0"/>
              <a:t>语言的混合使用（</a:t>
            </a:r>
            <a:r>
              <a:rPr lang="en-US" altLang="zh-CN" dirty="0"/>
              <a:t>Code-Switch</a:t>
            </a:r>
            <a:r>
              <a:rPr lang="zh-CN" altLang="en-US" dirty="0"/>
              <a:t>现象）</a:t>
            </a:r>
            <a:endParaRPr lang="en-US" altLang="zh-CN" dirty="0"/>
          </a:p>
          <a:p>
            <a:pPr lvl="2"/>
            <a:r>
              <a:rPr lang="zh-CN" altLang="en-US" dirty="0"/>
              <a:t>共享子词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FB30-E07F-D24E-A342-526A7A5F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20" y="2573616"/>
            <a:ext cx="9460800" cy="22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B8E43-E806-5448-9A61-4C8C54AA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88D9A-BD88-8546-B0B4-8022D13A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41E23-200E-F848-A897-9084843C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跨语言预训练语言模型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544426-0BA3-6740-81A2-465E97D25E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XLM</a:t>
            </a:r>
            <a:r>
              <a:rPr lang="zh-CN" altLang="en-US" dirty="0"/>
              <a:t> （</a:t>
            </a:r>
            <a:r>
              <a:rPr lang="en-US" altLang="zh-CN" dirty="0" err="1"/>
              <a:t>Lample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Conneau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NeurIPS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dirty="0" err="1"/>
              <a:t>翻译语言模型</a:t>
            </a:r>
            <a:r>
              <a:rPr lang="zh-CN" altLang="en-US" dirty="0"/>
              <a:t>（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Modeling,</a:t>
            </a:r>
            <a:r>
              <a:rPr lang="zh-CN" altLang="en-US" dirty="0"/>
              <a:t> </a:t>
            </a:r>
            <a:r>
              <a:rPr lang="en-US" altLang="zh-CN" dirty="0"/>
              <a:t>TLM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依赖双语平行句对</a:t>
            </a:r>
            <a:endParaRPr lang="en-US" dirty="0"/>
          </a:p>
          <a:p>
            <a:pPr lvl="2"/>
            <a:r>
              <a:rPr lang="en-US" dirty="0" err="1"/>
              <a:t>大规模平行句对获取难度较高</a:t>
            </a:r>
            <a:endParaRPr lang="en-US" dirty="0"/>
          </a:p>
          <a:p>
            <a:pPr lvl="2"/>
            <a:r>
              <a:rPr lang="en-US" dirty="0" err="1"/>
              <a:t>受限于</a:t>
            </a:r>
            <a:r>
              <a:rPr lang="zh-CN" altLang="en-US" dirty="0"/>
              <a:t>句子级上下文（篇章</a:t>
            </a:r>
            <a:r>
              <a:rPr lang="en-US" altLang="zh-CN" dirty="0"/>
              <a:t>/</a:t>
            </a:r>
            <a:r>
              <a:rPr lang="zh-CN" altLang="en-US" dirty="0"/>
              <a:t>文档级平行数据更为稀少）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76C56-7215-5046-BDF7-3273CB23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04" y="2046344"/>
            <a:ext cx="6757838" cy="2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0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C24F9-14B3-9D4F-911E-52AE0165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5AEE-72B6-0943-A930-1B668A54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DF98C-7113-574D-877A-BCAF649B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应用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F0705-0895-CF41-AA94-3C54401204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零样本迁移</a:t>
            </a:r>
            <a:r>
              <a:rPr lang="zh-CN" altLang="en-US" dirty="0"/>
              <a:t>（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dirty="0" err="1"/>
              <a:t>将</a:t>
            </a:r>
            <a:r>
              <a:rPr lang="en-US" b="1" dirty="0" err="1">
                <a:solidFill>
                  <a:srgbClr val="C00000"/>
                </a:solidFill>
              </a:rPr>
              <a:t>源语言</a:t>
            </a:r>
            <a:r>
              <a:rPr lang="zh-CN" altLang="en-US" dirty="0"/>
              <a:t>（资源丰富，如英语）上训练得到的模型直接应用于</a:t>
            </a:r>
            <a:r>
              <a:rPr lang="zh-CN" altLang="en-US" b="1" dirty="0">
                <a:solidFill>
                  <a:srgbClr val="C00000"/>
                </a:solidFill>
              </a:rPr>
              <a:t>目标语言</a:t>
            </a:r>
            <a:r>
              <a:rPr lang="zh-CN" altLang="en-US" dirty="0"/>
              <a:t>（通常为资源稀缺语言）</a:t>
            </a:r>
            <a:endParaRPr lang="en-US" altLang="zh-CN" dirty="0"/>
          </a:p>
          <a:p>
            <a:pPr lvl="1"/>
            <a:r>
              <a:rPr lang="en-US" altLang="zh-CN" dirty="0"/>
              <a:t>XTREME</a:t>
            </a:r>
            <a:r>
              <a:rPr lang="zh-CN" altLang="en-US" dirty="0"/>
              <a:t>基准测试集（</a:t>
            </a:r>
            <a:r>
              <a:rPr lang="en-US" altLang="zh-CN" dirty="0"/>
              <a:t>Hu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CBB91-D4C9-F045-B33B-51E681A6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63" y="2894222"/>
            <a:ext cx="8107375" cy="34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2628396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多语言融合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2307593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3752015"/>
            <a:ext cx="5167298" cy="453113"/>
          </a:xfrm>
        </p:spPr>
        <p:txBody>
          <a:bodyPr/>
          <a:lstStyle/>
          <a:p>
            <a:r>
              <a:rPr lang="en-US" dirty="0" err="1"/>
              <a:t>多媒体融合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3431212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430281" y="487563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异构知识融合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477945" y="455483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8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20442</TotalTime>
  <Words>752</Words>
  <Application>Microsoft Macintosh PowerPoint</Application>
  <PresentationFormat>Widescreen</PresentationFormat>
  <Paragraphs>196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等线</vt:lpstr>
      <vt:lpstr>微软雅黑</vt:lpstr>
      <vt:lpstr>微软雅黑</vt:lpstr>
      <vt:lpstr>Arial</vt:lpstr>
      <vt:lpstr>Helvetica</vt:lpstr>
      <vt:lpstr>Impact</vt:lpstr>
      <vt:lpstr>Wingdings</vt:lpstr>
      <vt:lpstr>Office 主题​​</vt:lpstr>
      <vt:lpstr>PowerPoint Presentation</vt:lpstr>
      <vt:lpstr>PowerPoint Presentation</vt:lpstr>
      <vt:lpstr>PowerPoint Presentation</vt:lpstr>
      <vt:lpstr>背景</vt:lpstr>
      <vt:lpstr>背景</vt:lpstr>
      <vt:lpstr>多语言BERT</vt:lpstr>
      <vt:lpstr>跨语言预训练语言模型</vt:lpstr>
      <vt:lpstr>应用</vt:lpstr>
      <vt:lpstr>PowerPoint Presentation</vt:lpstr>
      <vt:lpstr>背景</vt:lpstr>
      <vt:lpstr>VideoBERT</vt:lpstr>
      <vt:lpstr>VL-BERT</vt:lpstr>
      <vt:lpstr>DALL・E</vt:lpstr>
      <vt:lpstr>CLIP，ALIGN</vt:lpstr>
      <vt:lpstr>PowerPoint Presentation</vt:lpstr>
      <vt:lpstr>知识增强的预训练模型</vt:lpstr>
      <vt:lpstr>命名实体</vt:lpstr>
      <vt:lpstr>命名实体</vt:lpstr>
      <vt:lpstr>知识图谱</vt:lpstr>
      <vt:lpstr>多任务知识</vt:lpstr>
      <vt:lpstr>更丰富的预训练任务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Che Wanxiang</cp:lastModifiedBy>
  <cp:revision>902</cp:revision>
  <dcterms:created xsi:type="dcterms:W3CDTF">2020-10-10T02:02:30Z</dcterms:created>
  <dcterms:modified xsi:type="dcterms:W3CDTF">2021-09-26T00:51:12Z</dcterms:modified>
</cp:coreProperties>
</file>